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9" r:id="rId1"/>
  </p:sldMasterIdLst>
  <p:sldIdLst>
    <p:sldId id="256" r:id="rId2"/>
    <p:sldId id="257" r:id="rId3"/>
    <p:sldId id="258" r:id="rId4"/>
    <p:sldId id="260" r:id="rId5"/>
    <p:sldId id="261" r:id="rId6"/>
    <p:sldId id="259" r:id="rId7"/>
    <p:sldId id="262" r:id="rId8"/>
    <p:sldId id="264" r:id="rId9"/>
    <p:sldId id="263"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92" autoAdjust="0"/>
    <p:restoredTop sz="94660"/>
  </p:normalViewPr>
  <p:slideViewPr>
    <p:cSldViewPr snapToGrid="0">
      <p:cViewPr varScale="1">
        <p:scale>
          <a:sx n="74" d="100"/>
          <a:sy n="74" d="100"/>
        </p:scale>
        <p:origin x="33" y="6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11/3/2019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828907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133790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11/3/2019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31939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11/3/2019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18258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11/3/2019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931116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12908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2574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19378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4926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11/3/2019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6427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11/3/2019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56123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11/3/2019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95162277"/>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2" r:id="rId6"/>
    <p:sldLayoutId id="2147483718" r:id="rId7"/>
    <p:sldLayoutId id="2147483719" r:id="rId8"/>
    <p:sldLayoutId id="2147483720" r:id="rId9"/>
    <p:sldLayoutId id="2147483721" r:id="rId10"/>
    <p:sldLayoutId id="2147483723" r:id="rId1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1FA8F66-3B85-411D-A2A6-A50DF3026D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object, table, sitting, lamp&#10;&#10;Description automatically generated">
            <a:extLst>
              <a:ext uri="{FF2B5EF4-FFF2-40B4-BE49-F238E27FC236}">
                <a16:creationId xmlns:a16="http://schemas.microsoft.com/office/drawing/2014/main" id="{A50EEBD9-BCDE-4771-9314-5EDEDF424F5E}"/>
              </a:ext>
            </a:extLst>
          </p:cNvPr>
          <p:cNvPicPr>
            <a:picLocks noChangeAspect="1"/>
          </p:cNvPicPr>
          <p:nvPr/>
        </p:nvPicPr>
        <p:blipFill rotWithShape="1">
          <a:blip r:embed="rId2"/>
          <a:srcRect t="9276" b="4846"/>
          <a:stretch/>
        </p:blipFill>
        <p:spPr>
          <a:xfrm>
            <a:off x="20" y="10"/>
            <a:ext cx="12191980" cy="6857990"/>
          </a:xfrm>
          <a:prstGeom prst="rect">
            <a:avLst/>
          </a:prstGeom>
        </p:spPr>
      </p:pic>
      <p:sp>
        <p:nvSpPr>
          <p:cNvPr id="20" name="Rectangle 19">
            <a:extLst>
              <a:ext uri="{FF2B5EF4-FFF2-40B4-BE49-F238E27FC236}">
                <a16:creationId xmlns:a16="http://schemas.microsoft.com/office/drawing/2014/main" id="{4179E790-E691-4202-B7FA-62924FC8D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065EE0A0-4DA6-4AA2-A475-14DB03C55A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76057"/>
            <a:ext cx="11303626" cy="2034709"/>
          </a:xfrm>
          <a:prstGeom prst="rect">
            <a:avLst/>
          </a:prstGeom>
          <a:solidFill>
            <a:schemeClr val="bg1"/>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747ED0E-A189-4BE0-B16C-1D1F4EC02D5F}"/>
              </a:ext>
            </a:extLst>
          </p:cNvPr>
          <p:cNvSpPr>
            <a:spLocks noGrp="1"/>
          </p:cNvSpPr>
          <p:nvPr>
            <p:ph type="ctrTitle"/>
          </p:nvPr>
        </p:nvSpPr>
        <p:spPr>
          <a:xfrm>
            <a:off x="609599" y="4572000"/>
            <a:ext cx="10965141" cy="895244"/>
          </a:xfrm>
        </p:spPr>
        <p:txBody>
          <a:bodyPr>
            <a:normAutofit/>
          </a:bodyPr>
          <a:lstStyle/>
          <a:p>
            <a:pPr>
              <a:lnSpc>
                <a:spcPct val="90000"/>
              </a:lnSpc>
            </a:pPr>
            <a:r>
              <a:rPr lang="en-US" sz="2200" b="1">
                <a:solidFill>
                  <a:schemeClr val="tx1"/>
                </a:solidFill>
              </a:rPr>
              <a:t>Opening a New  Japanese Restaurant in Ann Arbor, Michigan</a:t>
            </a:r>
            <a:br>
              <a:rPr lang="en-US" sz="2200">
                <a:solidFill>
                  <a:schemeClr val="tx1"/>
                </a:solidFill>
              </a:rPr>
            </a:br>
            <a:endParaRPr lang="en-US" sz="2200">
              <a:solidFill>
                <a:schemeClr val="tx1"/>
              </a:solidFill>
            </a:endParaRPr>
          </a:p>
        </p:txBody>
      </p:sp>
      <p:sp>
        <p:nvSpPr>
          <p:cNvPr id="3" name="Subtitle 2">
            <a:extLst>
              <a:ext uri="{FF2B5EF4-FFF2-40B4-BE49-F238E27FC236}">
                <a16:creationId xmlns:a16="http://schemas.microsoft.com/office/drawing/2014/main" id="{7027D4C4-4990-4366-B178-129AD90E95CA}"/>
              </a:ext>
            </a:extLst>
          </p:cNvPr>
          <p:cNvSpPr>
            <a:spLocks noGrp="1"/>
          </p:cNvSpPr>
          <p:nvPr>
            <p:ph type="subTitle" idx="1"/>
          </p:nvPr>
        </p:nvSpPr>
        <p:spPr>
          <a:xfrm>
            <a:off x="609598" y="5504576"/>
            <a:ext cx="10965142" cy="447491"/>
          </a:xfrm>
        </p:spPr>
        <p:txBody>
          <a:bodyPr>
            <a:normAutofit/>
          </a:bodyPr>
          <a:lstStyle/>
          <a:p>
            <a:pPr>
              <a:lnSpc>
                <a:spcPct val="90000"/>
              </a:lnSpc>
            </a:pPr>
            <a:r>
              <a:rPr lang="en-US" sz="900"/>
              <a:t>Tom Tian</a:t>
            </a:r>
          </a:p>
          <a:p>
            <a:pPr>
              <a:lnSpc>
                <a:spcPct val="90000"/>
              </a:lnSpc>
            </a:pPr>
            <a:r>
              <a:rPr lang="en-US" sz="900"/>
              <a:t>November 2019</a:t>
            </a:r>
          </a:p>
        </p:txBody>
      </p:sp>
    </p:spTree>
    <p:extLst>
      <p:ext uri="{BB962C8B-B14F-4D97-AF65-F5344CB8AC3E}">
        <p14:creationId xmlns:p14="http://schemas.microsoft.com/office/powerpoint/2010/main" val="199492779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B885-C649-4432-8FB1-7E870ED37CAC}"/>
              </a:ext>
            </a:extLst>
          </p:cNvPr>
          <p:cNvSpPr>
            <a:spLocks noGrp="1"/>
          </p:cNvSpPr>
          <p:nvPr>
            <p:ph type="title"/>
          </p:nvPr>
        </p:nvSpPr>
        <p:spPr/>
        <p:txBody>
          <a:bodyPr/>
          <a:lstStyle/>
          <a:p>
            <a:r>
              <a:rPr lang="en-US" dirty="0"/>
              <a:t>Clustering</a:t>
            </a:r>
          </a:p>
        </p:txBody>
      </p:sp>
      <p:pic>
        <p:nvPicPr>
          <p:cNvPr id="4" name="Content Placeholder 3">
            <a:extLst>
              <a:ext uri="{FF2B5EF4-FFF2-40B4-BE49-F238E27FC236}">
                <a16:creationId xmlns:a16="http://schemas.microsoft.com/office/drawing/2014/main" id="{BCA7F840-BADD-4E4B-BCB7-EAB293D496FD}"/>
              </a:ext>
            </a:extLst>
          </p:cNvPr>
          <p:cNvPicPr>
            <a:picLocks noGrp="1"/>
          </p:cNvPicPr>
          <p:nvPr>
            <p:ph idx="1"/>
          </p:nvPr>
        </p:nvPicPr>
        <p:blipFill>
          <a:blip r:embed="rId2"/>
          <a:stretch>
            <a:fillRect/>
          </a:stretch>
        </p:blipFill>
        <p:spPr>
          <a:xfrm>
            <a:off x="3355808" y="2341563"/>
            <a:ext cx="5480384" cy="3633787"/>
          </a:xfrm>
          <a:prstGeom prst="rect">
            <a:avLst/>
          </a:prstGeom>
        </p:spPr>
      </p:pic>
    </p:spTree>
    <p:extLst>
      <p:ext uri="{BB962C8B-B14F-4D97-AF65-F5344CB8AC3E}">
        <p14:creationId xmlns:p14="http://schemas.microsoft.com/office/powerpoint/2010/main" val="1903598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F5D1F-D5BD-4424-9BEF-47AA24B6EF68}"/>
              </a:ext>
            </a:extLst>
          </p:cNvPr>
          <p:cNvSpPr>
            <a:spLocks noGrp="1"/>
          </p:cNvSpPr>
          <p:nvPr>
            <p:ph type="title"/>
          </p:nvPr>
        </p:nvSpPr>
        <p:spPr/>
        <p:txBody>
          <a:bodyPr/>
          <a:lstStyle/>
          <a:p>
            <a:r>
              <a:rPr lang="en-US" dirty="0"/>
              <a:t>Heatmap based on the density of Japanese restaurants</a:t>
            </a:r>
          </a:p>
        </p:txBody>
      </p:sp>
      <p:pic>
        <p:nvPicPr>
          <p:cNvPr id="4" name="Content Placeholder 3">
            <a:extLst>
              <a:ext uri="{FF2B5EF4-FFF2-40B4-BE49-F238E27FC236}">
                <a16:creationId xmlns:a16="http://schemas.microsoft.com/office/drawing/2014/main" id="{CA9087BA-FBD1-4D88-9491-DE5E758A61CD}"/>
              </a:ext>
            </a:extLst>
          </p:cNvPr>
          <p:cNvPicPr>
            <a:picLocks noGrp="1"/>
          </p:cNvPicPr>
          <p:nvPr>
            <p:ph idx="1"/>
          </p:nvPr>
        </p:nvPicPr>
        <p:blipFill>
          <a:blip r:embed="rId2"/>
          <a:stretch>
            <a:fillRect/>
          </a:stretch>
        </p:blipFill>
        <p:spPr>
          <a:xfrm>
            <a:off x="3895212" y="2341563"/>
            <a:ext cx="4401576" cy="3633787"/>
          </a:xfrm>
          <a:prstGeom prst="rect">
            <a:avLst/>
          </a:prstGeom>
        </p:spPr>
      </p:pic>
    </p:spTree>
    <p:extLst>
      <p:ext uri="{BB962C8B-B14F-4D97-AF65-F5344CB8AC3E}">
        <p14:creationId xmlns:p14="http://schemas.microsoft.com/office/powerpoint/2010/main" val="3202169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DC8AB-B307-4AA8-8779-3F1FEA9390D3}"/>
              </a:ext>
            </a:extLst>
          </p:cNvPr>
          <p:cNvSpPr>
            <a:spLocks noGrp="1"/>
          </p:cNvSpPr>
          <p:nvPr>
            <p:ph type="title"/>
          </p:nvPr>
        </p:nvSpPr>
        <p:spPr/>
        <p:txBody>
          <a:bodyPr/>
          <a:lstStyle/>
          <a:p>
            <a:r>
              <a:rPr lang="en-US" dirty="0"/>
              <a:t>Recommended area</a:t>
            </a:r>
          </a:p>
        </p:txBody>
      </p:sp>
      <p:pic>
        <p:nvPicPr>
          <p:cNvPr id="4" name="Content Placeholder 3">
            <a:extLst>
              <a:ext uri="{FF2B5EF4-FFF2-40B4-BE49-F238E27FC236}">
                <a16:creationId xmlns:a16="http://schemas.microsoft.com/office/drawing/2014/main" id="{DAA28CEA-8F7F-4E4B-AA74-2265972D1F84}"/>
              </a:ext>
            </a:extLst>
          </p:cNvPr>
          <p:cNvPicPr>
            <a:picLocks noGrp="1"/>
          </p:cNvPicPr>
          <p:nvPr>
            <p:ph idx="1"/>
          </p:nvPr>
        </p:nvPicPr>
        <p:blipFill>
          <a:blip r:embed="rId2"/>
          <a:stretch>
            <a:fillRect/>
          </a:stretch>
        </p:blipFill>
        <p:spPr>
          <a:xfrm>
            <a:off x="3276462" y="2341563"/>
            <a:ext cx="5639075" cy="3633787"/>
          </a:xfrm>
          <a:prstGeom prst="rect">
            <a:avLst/>
          </a:prstGeom>
        </p:spPr>
      </p:pic>
    </p:spTree>
    <p:extLst>
      <p:ext uri="{BB962C8B-B14F-4D97-AF65-F5344CB8AC3E}">
        <p14:creationId xmlns:p14="http://schemas.microsoft.com/office/powerpoint/2010/main" val="1694648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685A2-2AF4-416D-947B-1965DF39058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7ACB0116-991A-400B-881C-571B69C7ADF6}"/>
              </a:ext>
            </a:extLst>
          </p:cNvPr>
          <p:cNvSpPr>
            <a:spLocks noGrp="1"/>
          </p:cNvSpPr>
          <p:nvPr>
            <p:ph idx="1"/>
          </p:nvPr>
        </p:nvSpPr>
        <p:spPr/>
        <p:txBody>
          <a:bodyPr/>
          <a:lstStyle/>
          <a:p>
            <a:r>
              <a:rPr lang="en-US" dirty="0"/>
              <a:t>In this project, we have gone through the process of identifying the business problem, specifying the data required, preparing and cleaning the data, performing machine learning by clustering the data into 4 clusters based on their similarities, and lastly providing recommendations to the relevant investors regarding the best locations to open a new Japanese restaurant. </a:t>
            </a:r>
          </a:p>
          <a:p>
            <a:r>
              <a:rPr lang="en-US" dirty="0"/>
              <a:t>The neighborhood in the west suburb of Ann Arbor is the most preferred location to open a new Japanese restaurant. </a:t>
            </a:r>
          </a:p>
          <a:p>
            <a:r>
              <a:rPr lang="en-US" dirty="0"/>
              <a:t>The findings of this project will help the relevant stakeholders to capitalize on the opportunities on high potential locations while avoiding overcrowded areas in their decisions to open a new Japanese restaurant.</a:t>
            </a:r>
          </a:p>
          <a:p>
            <a:endParaRPr lang="en-US" dirty="0"/>
          </a:p>
        </p:txBody>
      </p:sp>
    </p:spTree>
    <p:extLst>
      <p:ext uri="{BB962C8B-B14F-4D97-AF65-F5344CB8AC3E}">
        <p14:creationId xmlns:p14="http://schemas.microsoft.com/office/powerpoint/2010/main" val="740570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A84B8-1280-4638-9AEB-ECEB9CCA756D}"/>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BB39EFA6-DEEF-4298-950D-C60548F4B98D}"/>
              </a:ext>
            </a:extLst>
          </p:cNvPr>
          <p:cNvSpPr>
            <a:spLocks noGrp="1"/>
          </p:cNvSpPr>
          <p:nvPr>
            <p:ph idx="1"/>
          </p:nvPr>
        </p:nvSpPr>
        <p:spPr/>
        <p:txBody>
          <a:bodyPr/>
          <a:lstStyle/>
          <a:p>
            <a:r>
              <a:rPr lang="en-US" dirty="0"/>
              <a:t>In this project, we only consider one factor i.e. frequency of occurrence of Japanese restaurants, there are other factors such as Japanese population and income of residents that could influence the location decision of a new Japanese restaurant. </a:t>
            </a:r>
          </a:p>
          <a:p>
            <a:r>
              <a:rPr lang="en-US" dirty="0"/>
              <a:t>Future research could devise a methodology to estimate such data to be used in the clustering algorithm to determine the preferred locations to open a new Japanese restaurant. </a:t>
            </a:r>
          </a:p>
          <a:p>
            <a:r>
              <a:rPr lang="en-US" dirty="0"/>
              <a:t>In addition, this project made use of the free individual account of Foursquare API that came with limitations as to the number of API calls and results returned. </a:t>
            </a:r>
          </a:p>
          <a:p>
            <a:endParaRPr lang="en-US" dirty="0"/>
          </a:p>
        </p:txBody>
      </p:sp>
    </p:spTree>
    <p:extLst>
      <p:ext uri="{BB962C8B-B14F-4D97-AF65-F5344CB8AC3E}">
        <p14:creationId xmlns:p14="http://schemas.microsoft.com/office/powerpoint/2010/main" val="36985596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0FA90-56F9-40ED-9D20-6C5EC970A209}"/>
              </a:ext>
            </a:extLst>
          </p:cNvPr>
          <p:cNvSpPr>
            <a:spLocks noGrp="1"/>
          </p:cNvSpPr>
          <p:nvPr>
            <p:ph type="title"/>
          </p:nvPr>
        </p:nvSpPr>
        <p:spPr/>
        <p:txBody>
          <a:bodyPr/>
          <a:lstStyle/>
          <a:p>
            <a:r>
              <a:rPr lang="en-US" b="1" dirty="0"/>
              <a:t>Introduction</a:t>
            </a:r>
            <a:endParaRPr lang="en-US" dirty="0"/>
          </a:p>
        </p:txBody>
      </p:sp>
      <p:sp>
        <p:nvSpPr>
          <p:cNvPr id="3" name="Content Placeholder 2">
            <a:extLst>
              <a:ext uri="{FF2B5EF4-FFF2-40B4-BE49-F238E27FC236}">
                <a16:creationId xmlns:a16="http://schemas.microsoft.com/office/drawing/2014/main" id="{174B645A-99AB-4668-9F35-AD73FE8D13A4}"/>
              </a:ext>
            </a:extLst>
          </p:cNvPr>
          <p:cNvSpPr>
            <a:spLocks noGrp="1"/>
          </p:cNvSpPr>
          <p:nvPr>
            <p:ph idx="1"/>
          </p:nvPr>
        </p:nvSpPr>
        <p:spPr/>
        <p:txBody>
          <a:bodyPr/>
          <a:lstStyle/>
          <a:p>
            <a:r>
              <a:rPr lang="en-US" dirty="0"/>
              <a:t>The objective of this capstone project is to analyze and select the best locations in the city of Ann Arbor, Michigan to open a new Japanese restaurant. </a:t>
            </a:r>
          </a:p>
          <a:p>
            <a:r>
              <a:rPr lang="en-US" dirty="0"/>
              <a:t>Try to detect locations that are not already crowded with Japanese restaurants or with no Japanese restaurants at all.</a:t>
            </a:r>
          </a:p>
          <a:p>
            <a:endParaRPr lang="en-US" dirty="0"/>
          </a:p>
        </p:txBody>
      </p:sp>
    </p:spTree>
    <p:extLst>
      <p:ext uri="{BB962C8B-B14F-4D97-AF65-F5344CB8AC3E}">
        <p14:creationId xmlns:p14="http://schemas.microsoft.com/office/powerpoint/2010/main" val="3695086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FBD33-0FF8-45E4-BD21-18FDF5F9B80C}"/>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69FDFDCA-6EB5-41FA-9BA1-67FD343B9349}"/>
              </a:ext>
            </a:extLst>
          </p:cNvPr>
          <p:cNvSpPr>
            <a:spLocks noGrp="1"/>
          </p:cNvSpPr>
          <p:nvPr>
            <p:ph idx="1"/>
          </p:nvPr>
        </p:nvSpPr>
        <p:spPr>
          <a:xfrm>
            <a:off x="581192" y="1939159"/>
            <a:ext cx="11029615" cy="4036191"/>
          </a:xfrm>
        </p:spPr>
        <p:txBody>
          <a:bodyPr/>
          <a:lstStyle/>
          <a:p>
            <a:pPr lvl="0"/>
            <a:r>
              <a:rPr lang="en-US" dirty="0"/>
              <a:t>The number of existing Asian restaurants in Ann Arbor, Michigan.</a:t>
            </a:r>
          </a:p>
          <a:p>
            <a:pPr lvl="0"/>
            <a:r>
              <a:rPr lang="en-US" dirty="0"/>
              <a:t>The number of Japanese restaurants in the city.</a:t>
            </a:r>
          </a:p>
          <a:p>
            <a:pPr lvl="0"/>
            <a:r>
              <a:rPr lang="en-US" dirty="0"/>
              <a:t>Latitude and longitude coordinates of the neighborhoods. This is required in order to plot the map and to get the venue data.</a:t>
            </a:r>
          </a:p>
          <a:p>
            <a:pPr lvl="0"/>
            <a:r>
              <a:rPr lang="en-US" dirty="0"/>
              <a:t>Venue data, particularly data related to restaurants. We will use this data to perform clustering on the neighborhoods.</a:t>
            </a:r>
          </a:p>
          <a:p>
            <a:endParaRPr lang="en-US" dirty="0"/>
          </a:p>
        </p:txBody>
      </p:sp>
    </p:spTree>
    <p:extLst>
      <p:ext uri="{BB962C8B-B14F-4D97-AF65-F5344CB8AC3E}">
        <p14:creationId xmlns:p14="http://schemas.microsoft.com/office/powerpoint/2010/main" val="28813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4979E-9BEE-470C-96AD-A7E37EF1FB16}"/>
              </a:ext>
            </a:extLst>
          </p:cNvPr>
          <p:cNvSpPr>
            <a:spLocks noGrp="1"/>
          </p:cNvSpPr>
          <p:nvPr>
            <p:ph type="title"/>
          </p:nvPr>
        </p:nvSpPr>
        <p:spPr/>
        <p:txBody>
          <a:bodyPr/>
          <a:lstStyle/>
          <a:p>
            <a:r>
              <a:rPr lang="en-US" dirty="0"/>
              <a:t>Google Maps API reverse geocoding</a:t>
            </a:r>
          </a:p>
        </p:txBody>
      </p:sp>
      <p:pic>
        <p:nvPicPr>
          <p:cNvPr id="4" name="Content Placeholder 3">
            <a:extLst>
              <a:ext uri="{FF2B5EF4-FFF2-40B4-BE49-F238E27FC236}">
                <a16:creationId xmlns:a16="http://schemas.microsoft.com/office/drawing/2014/main" id="{400F813F-E2A2-441D-B391-6BA43D031920}"/>
              </a:ext>
            </a:extLst>
          </p:cNvPr>
          <p:cNvPicPr>
            <a:picLocks noGrp="1"/>
          </p:cNvPicPr>
          <p:nvPr>
            <p:ph idx="1"/>
          </p:nvPr>
        </p:nvPicPr>
        <p:blipFill>
          <a:blip r:embed="rId2"/>
          <a:stretch>
            <a:fillRect/>
          </a:stretch>
        </p:blipFill>
        <p:spPr>
          <a:xfrm>
            <a:off x="3860467" y="2341563"/>
            <a:ext cx="4471065" cy="3633787"/>
          </a:xfrm>
          <a:prstGeom prst="rect">
            <a:avLst/>
          </a:prstGeom>
        </p:spPr>
      </p:pic>
    </p:spTree>
    <p:extLst>
      <p:ext uri="{BB962C8B-B14F-4D97-AF65-F5344CB8AC3E}">
        <p14:creationId xmlns:p14="http://schemas.microsoft.com/office/powerpoint/2010/main" val="3680884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4979E-9BEE-470C-96AD-A7E37EF1FB16}"/>
              </a:ext>
            </a:extLst>
          </p:cNvPr>
          <p:cNvSpPr>
            <a:spLocks noGrp="1"/>
          </p:cNvSpPr>
          <p:nvPr>
            <p:ph type="title"/>
          </p:nvPr>
        </p:nvSpPr>
        <p:spPr/>
        <p:txBody>
          <a:bodyPr/>
          <a:lstStyle/>
          <a:p>
            <a:r>
              <a:rPr lang="en-US" dirty="0"/>
              <a:t>the venue data from Foursquare API</a:t>
            </a:r>
          </a:p>
        </p:txBody>
      </p:sp>
      <p:pic>
        <p:nvPicPr>
          <p:cNvPr id="6" name="Content Placeholder 5">
            <a:extLst>
              <a:ext uri="{FF2B5EF4-FFF2-40B4-BE49-F238E27FC236}">
                <a16:creationId xmlns:a16="http://schemas.microsoft.com/office/drawing/2014/main" id="{C518EB62-5909-45C4-9B7B-384C172D359C}"/>
              </a:ext>
            </a:extLst>
          </p:cNvPr>
          <p:cNvPicPr>
            <a:picLocks noGrp="1"/>
          </p:cNvPicPr>
          <p:nvPr>
            <p:ph idx="1"/>
          </p:nvPr>
        </p:nvPicPr>
        <p:blipFill>
          <a:blip r:embed="rId2"/>
          <a:stretch>
            <a:fillRect/>
          </a:stretch>
        </p:blipFill>
        <p:spPr>
          <a:xfrm>
            <a:off x="3493034" y="2341563"/>
            <a:ext cx="5205932" cy="3633787"/>
          </a:xfrm>
          <a:prstGeom prst="rect">
            <a:avLst/>
          </a:prstGeom>
        </p:spPr>
      </p:pic>
    </p:spTree>
    <p:extLst>
      <p:ext uri="{BB962C8B-B14F-4D97-AF65-F5344CB8AC3E}">
        <p14:creationId xmlns:p14="http://schemas.microsoft.com/office/powerpoint/2010/main" val="584863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FBD33-0FF8-45E4-BD21-18FDF5F9B80C}"/>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69FDFDCA-6EB5-41FA-9BA1-67FD343B9349}"/>
              </a:ext>
            </a:extLst>
          </p:cNvPr>
          <p:cNvSpPr>
            <a:spLocks noGrp="1"/>
          </p:cNvSpPr>
          <p:nvPr>
            <p:ph idx="1"/>
          </p:nvPr>
        </p:nvSpPr>
        <p:spPr>
          <a:xfrm>
            <a:off x="581192" y="1939159"/>
            <a:ext cx="11029615" cy="4036191"/>
          </a:xfrm>
        </p:spPr>
        <p:txBody>
          <a:bodyPr>
            <a:normAutofit/>
          </a:bodyPr>
          <a:lstStyle/>
          <a:p>
            <a:r>
              <a:rPr lang="en-US" dirty="0"/>
              <a:t>Use the Google Map API to decide the latitude and longitude of the city center. After gathering the data, we will populate the data into a pandas Data Frame and then visualize the neighborhoods in a map using Folium package.</a:t>
            </a:r>
          </a:p>
          <a:p>
            <a:r>
              <a:rPr lang="en-US" dirty="0"/>
              <a:t>Use Foursquare API to get all the Asian restaurants and Japanese restaurants within a radius of 6000 meters of the city center based on the Foursquare categories. </a:t>
            </a:r>
          </a:p>
          <a:p>
            <a:r>
              <a:rPr lang="en-US" dirty="0"/>
              <a:t>Perform clustering on the data by using k-means clustering. </a:t>
            </a:r>
          </a:p>
          <a:p>
            <a:r>
              <a:rPr lang="en-US" dirty="0"/>
              <a:t>We will cluster the neighborhoods into 4 clusters based on their frequency of occurrence for Asian Restaurants. </a:t>
            </a:r>
          </a:p>
          <a:p>
            <a:r>
              <a:rPr lang="en-US" dirty="0"/>
              <a:t>The results will allow us to identify which neighborhoods have higher concentration of Japanese restaurants..</a:t>
            </a:r>
          </a:p>
          <a:p>
            <a:endParaRPr lang="en-US" dirty="0"/>
          </a:p>
        </p:txBody>
      </p:sp>
    </p:spTree>
    <p:extLst>
      <p:ext uri="{BB962C8B-B14F-4D97-AF65-F5344CB8AC3E}">
        <p14:creationId xmlns:p14="http://schemas.microsoft.com/office/powerpoint/2010/main" val="1681501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898C7-B258-4AAD-8644-A1B8EC5142A5}"/>
              </a:ext>
            </a:extLst>
          </p:cNvPr>
          <p:cNvSpPr>
            <a:spLocks noGrp="1"/>
          </p:cNvSpPr>
          <p:nvPr>
            <p:ph type="title"/>
          </p:nvPr>
        </p:nvSpPr>
        <p:spPr/>
        <p:txBody>
          <a:bodyPr/>
          <a:lstStyle/>
          <a:p>
            <a:r>
              <a:rPr lang="en-US" dirty="0"/>
              <a:t>Methodology</a:t>
            </a:r>
          </a:p>
        </p:txBody>
      </p:sp>
      <p:pic>
        <p:nvPicPr>
          <p:cNvPr id="4" name="Content Placeholder 3">
            <a:extLst>
              <a:ext uri="{FF2B5EF4-FFF2-40B4-BE49-F238E27FC236}">
                <a16:creationId xmlns:a16="http://schemas.microsoft.com/office/drawing/2014/main" id="{C60473E2-7974-42DA-97F7-1BE28328D354}"/>
              </a:ext>
            </a:extLst>
          </p:cNvPr>
          <p:cNvPicPr>
            <a:picLocks noGrp="1"/>
          </p:cNvPicPr>
          <p:nvPr>
            <p:ph idx="1"/>
          </p:nvPr>
        </p:nvPicPr>
        <p:blipFill>
          <a:blip r:embed="rId2"/>
          <a:stretch>
            <a:fillRect/>
          </a:stretch>
        </p:blipFill>
        <p:spPr>
          <a:xfrm>
            <a:off x="3648700" y="2341563"/>
            <a:ext cx="4894600" cy="3633787"/>
          </a:xfrm>
          <a:prstGeom prst="rect">
            <a:avLst/>
          </a:prstGeom>
        </p:spPr>
      </p:pic>
    </p:spTree>
    <p:extLst>
      <p:ext uri="{BB962C8B-B14F-4D97-AF65-F5344CB8AC3E}">
        <p14:creationId xmlns:p14="http://schemas.microsoft.com/office/powerpoint/2010/main" val="3411863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93AF6-73A3-4F99-ABFC-623F635294C5}"/>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13D63F88-6940-459D-B0F5-25FFCA6C2D47}"/>
              </a:ext>
            </a:extLst>
          </p:cNvPr>
          <p:cNvSpPr>
            <a:spLocks noGrp="1"/>
          </p:cNvSpPr>
          <p:nvPr>
            <p:ph sz="half" idx="1"/>
          </p:nvPr>
        </p:nvSpPr>
        <p:spPr/>
        <p:txBody>
          <a:bodyPr/>
          <a:lstStyle/>
          <a:p>
            <a:r>
              <a:rPr lang="en-US" dirty="0"/>
              <a:t>The results from the k-means clustering show that we can categorize the neighborhoods into 4 clusters based on the frequency of occurrence for Asian restaurants. </a:t>
            </a:r>
          </a:p>
          <a:p>
            <a:r>
              <a:rPr lang="en-US" dirty="0"/>
              <a:t>It shows that the west campus of the city has the lowest density of Japanese restaurants.</a:t>
            </a:r>
          </a:p>
          <a:p>
            <a:endParaRPr lang="en-US" dirty="0"/>
          </a:p>
        </p:txBody>
      </p:sp>
      <p:pic>
        <p:nvPicPr>
          <p:cNvPr id="5" name="Content Placeholder 3">
            <a:extLst>
              <a:ext uri="{FF2B5EF4-FFF2-40B4-BE49-F238E27FC236}">
                <a16:creationId xmlns:a16="http://schemas.microsoft.com/office/drawing/2014/main" id="{B5536B17-6216-4102-910B-6617DD2B759A}"/>
              </a:ext>
            </a:extLst>
          </p:cNvPr>
          <p:cNvPicPr>
            <a:picLocks noGrp="1"/>
          </p:cNvPicPr>
          <p:nvPr>
            <p:ph sz="half" idx="2"/>
          </p:nvPr>
        </p:nvPicPr>
        <p:blipFill>
          <a:blip r:embed="rId2"/>
          <a:stretch>
            <a:fillRect/>
          </a:stretch>
        </p:blipFill>
        <p:spPr>
          <a:xfrm>
            <a:off x="6416675" y="2627291"/>
            <a:ext cx="5194300" cy="2022868"/>
          </a:xfrm>
          <a:prstGeom prst="rect">
            <a:avLst/>
          </a:prstGeom>
        </p:spPr>
      </p:pic>
    </p:spTree>
    <p:extLst>
      <p:ext uri="{BB962C8B-B14F-4D97-AF65-F5344CB8AC3E}">
        <p14:creationId xmlns:p14="http://schemas.microsoft.com/office/powerpoint/2010/main" val="942268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38FDC-843C-4EF1-A6D2-12AFE84099CC}"/>
              </a:ext>
            </a:extLst>
          </p:cNvPr>
          <p:cNvSpPr>
            <a:spLocks noGrp="1"/>
          </p:cNvSpPr>
          <p:nvPr>
            <p:ph type="title"/>
          </p:nvPr>
        </p:nvSpPr>
        <p:spPr/>
        <p:txBody>
          <a:bodyPr/>
          <a:lstStyle/>
          <a:p>
            <a:r>
              <a:rPr lang="en-US" dirty="0"/>
              <a:t>Discussion</a:t>
            </a:r>
          </a:p>
        </p:txBody>
      </p:sp>
      <p:sp>
        <p:nvSpPr>
          <p:cNvPr id="6" name="Content Placeholder 5">
            <a:extLst>
              <a:ext uri="{FF2B5EF4-FFF2-40B4-BE49-F238E27FC236}">
                <a16:creationId xmlns:a16="http://schemas.microsoft.com/office/drawing/2014/main" id="{FCA589A1-8079-4226-85D9-BED01AFD83E1}"/>
              </a:ext>
            </a:extLst>
          </p:cNvPr>
          <p:cNvSpPr>
            <a:spLocks noGrp="1"/>
          </p:cNvSpPr>
          <p:nvPr>
            <p:ph idx="1"/>
          </p:nvPr>
        </p:nvSpPr>
        <p:spPr/>
        <p:txBody>
          <a:bodyPr/>
          <a:lstStyle/>
          <a:p>
            <a:r>
              <a:rPr lang="en-US" dirty="0"/>
              <a:t>From the results of the clustering are visualized in the map, most of the Asian restaurants are concentrated in the central area of the city of Ann Arbor. </a:t>
            </a:r>
          </a:p>
          <a:p>
            <a:r>
              <a:rPr lang="en-US" dirty="0"/>
              <a:t>Around 20% - 30% of the restaurants in the central area, north suburb, and south suburb are Japanese restaurants among all the Asian restaurants in each area. </a:t>
            </a:r>
          </a:p>
          <a:p>
            <a:r>
              <a:rPr lang="en-US" dirty="0"/>
              <a:t>The west suburb in the neighborhoods have 10 Asian restaurants but has no Japanese restaurant, which represents a great opportunity and a high potential area to open new Japanese restaurants as there is very little to no competition from existing business.</a:t>
            </a:r>
          </a:p>
          <a:p>
            <a:endParaRPr lang="en-US" dirty="0"/>
          </a:p>
        </p:txBody>
      </p:sp>
    </p:spTree>
    <p:extLst>
      <p:ext uri="{BB962C8B-B14F-4D97-AF65-F5344CB8AC3E}">
        <p14:creationId xmlns:p14="http://schemas.microsoft.com/office/powerpoint/2010/main" val="3389280454"/>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43D41"/>
      </a:dk2>
      <a:lt2>
        <a:srgbClr val="E6E8EB"/>
      </a:lt2>
      <a:accent1>
        <a:srgbClr val="C3644D"/>
      </a:accent1>
      <a:accent2>
        <a:srgbClr val="B1833B"/>
      </a:accent2>
      <a:accent3>
        <a:srgbClr val="A3A541"/>
      </a:accent3>
      <a:accent4>
        <a:srgbClr val="3BB1AB"/>
      </a:accent4>
      <a:accent5>
        <a:srgbClr val="4D98C3"/>
      </a:accent5>
      <a:accent6>
        <a:srgbClr val="4A62B7"/>
      </a:accent6>
      <a:hlink>
        <a:srgbClr val="5883C7"/>
      </a:hlink>
      <a:folHlink>
        <a:srgbClr val="848484"/>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21</TotalTime>
  <Words>640</Words>
  <Application>Microsoft Office PowerPoint</Application>
  <PresentationFormat>Widescreen</PresentationFormat>
  <Paragraphs>38</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Gill Sans MT</vt:lpstr>
      <vt:lpstr>Wingdings 2</vt:lpstr>
      <vt:lpstr>DividendVTI</vt:lpstr>
      <vt:lpstr>Opening a New  Japanese Restaurant in Ann Arbor, Michigan </vt:lpstr>
      <vt:lpstr>Introduction</vt:lpstr>
      <vt:lpstr>Data</vt:lpstr>
      <vt:lpstr>Google Maps API reverse geocoding</vt:lpstr>
      <vt:lpstr>the venue data from Foursquare API</vt:lpstr>
      <vt:lpstr>Methodology</vt:lpstr>
      <vt:lpstr>Methodology</vt:lpstr>
      <vt:lpstr>Results</vt:lpstr>
      <vt:lpstr>Discussion</vt:lpstr>
      <vt:lpstr>Clustering</vt:lpstr>
      <vt:lpstr>Heatmap based on the density of Japanese restaurants</vt:lpstr>
      <vt:lpstr>Recommended area</vt:lpstr>
      <vt:lpstr>Conclusion</vt:lpstr>
      <vt:lpstr>Limitations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a New  Japanese Restaurant in Ann Arbor, Michigan </dc:title>
  <dc:creator>zhangcui@gmail.com</dc:creator>
  <cp:lastModifiedBy>zhangcui@gmail.com</cp:lastModifiedBy>
  <cp:revision>11</cp:revision>
  <dcterms:created xsi:type="dcterms:W3CDTF">2019-11-03T19:04:07Z</dcterms:created>
  <dcterms:modified xsi:type="dcterms:W3CDTF">2019-11-03T19:25:45Z</dcterms:modified>
</cp:coreProperties>
</file>